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60" r:id="rId3"/>
    <p:sldId id="264" r:id="rId4"/>
    <p:sldId id="265" r:id="rId5"/>
    <p:sldId id="262" r:id="rId6"/>
    <p:sldId id="263" r:id="rId7"/>
    <p:sldId id="257" r:id="rId8"/>
    <p:sldId id="258" r:id="rId9"/>
    <p:sldId id="266" r:id="rId10"/>
    <p:sldId id="267" r:id="rId11"/>
    <p:sldId id="268" r:id="rId12"/>
    <p:sldId id="259" r:id="rId13"/>
    <p:sldId id="26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70" d="100"/>
          <a:sy n="70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945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1632952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26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903002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051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8972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45345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897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717509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3364990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39696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9083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2279088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0068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4202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5518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186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1726F6D-7F41-435B-97B5-D756ED36CC81}" type="datetimeFigureOut">
              <a:rPr lang="en-NG" smtClean="0"/>
              <a:t>04/30/2026</a:t>
            </a:fld>
            <a:endParaRPr lang="en-N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N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EFD103-F595-4C4E-8BE4-491122CEFBE5}" type="slidenum">
              <a:rPr lang="en-NG" smtClean="0"/>
              <a:t>‹#›</a:t>
            </a:fld>
            <a:endParaRPr lang="en-NG"/>
          </a:p>
        </p:txBody>
      </p:sp>
    </p:spTree>
    <p:extLst>
      <p:ext uri="{BB962C8B-B14F-4D97-AF65-F5344CB8AC3E}">
        <p14:creationId xmlns:p14="http://schemas.microsoft.com/office/powerpoint/2010/main" val="519262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862E8-50BB-7A5D-0250-7340B2F43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1507787"/>
            <a:ext cx="6815669" cy="2040632"/>
          </a:xfrm>
        </p:spPr>
        <p:txBody>
          <a:bodyPr>
            <a:noAutofit/>
          </a:bodyPr>
          <a:lstStyle/>
          <a:p>
            <a:r>
              <a:rPr lang="en-GB" sz="3200" b="1" dirty="0"/>
              <a:t>PATHWAYS FOR CAREER ADVANCEMENTS AND OPPORTUNITIES FOR MEDICAL CONSULTANTS </a:t>
            </a:r>
            <a:endParaRPr lang="en-NG" sz="32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FB7C7C-69AF-371E-4352-0DC460BBD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398" y="3657596"/>
            <a:ext cx="6815669" cy="1692617"/>
          </a:xfrm>
        </p:spPr>
        <p:txBody>
          <a:bodyPr>
            <a:normAutofit fontScale="77500" lnSpcReduction="20000"/>
          </a:bodyPr>
          <a:lstStyle/>
          <a:p>
            <a:r>
              <a:rPr lang="en-GB" sz="1600" b="1" dirty="0"/>
              <a:t>Guest Lecture delivered at the 2022 AGM/Scientific Conference of the Medical and Dental Consultants Association of Nigeria (MDCAN) KWASUTH Ilorin branch on 15</a:t>
            </a:r>
            <a:r>
              <a:rPr lang="en-GB" sz="1600" b="1" baseline="30000" dirty="0"/>
              <a:t>th</a:t>
            </a:r>
            <a:r>
              <a:rPr lang="en-GB" sz="1600" b="1" dirty="0"/>
              <a:t> December, 2022</a:t>
            </a:r>
          </a:p>
          <a:p>
            <a:r>
              <a:rPr lang="en-GB" sz="1500" b="1" dirty="0" smtClean="0"/>
              <a:t>By</a:t>
            </a:r>
            <a:endParaRPr lang="en-GB" sz="1500" b="1" dirty="0"/>
          </a:p>
          <a:p>
            <a:r>
              <a:rPr lang="en-GB" sz="1900" b="1" dirty="0" err="1"/>
              <a:t>Dr.</a:t>
            </a:r>
            <a:r>
              <a:rPr lang="en-GB" sz="1900" b="1" dirty="0"/>
              <a:t> Yusuf </a:t>
            </a:r>
            <a:r>
              <a:rPr lang="en-GB" sz="1900" b="1" dirty="0" err="1"/>
              <a:t>Funsho</a:t>
            </a:r>
            <a:r>
              <a:rPr lang="en-GB" sz="1900" b="1" dirty="0"/>
              <a:t> Issa</a:t>
            </a:r>
          </a:p>
          <a:p>
            <a:r>
              <a:rPr lang="en-GB" sz="1900" b="1" dirty="0"/>
              <a:t>MBBS, MPH, FCAI, FWACP, FRSPH, FIPMLD, Cert </a:t>
            </a:r>
            <a:r>
              <a:rPr lang="en-GB" sz="1900" b="1" dirty="0" err="1"/>
              <a:t>Proj</a:t>
            </a:r>
            <a:r>
              <a:rPr lang="en-GB" sz="1900" b="1" dirty="0"/>
              <a:t>. Mgt.</a:t>
            </a:r>
          </a:p>
          <a:p>
            <a:r>
              <a:rPr lang="en-GB" sz="1900" b="1" dirty="0"/>
              <a:t>Consultant Public Health Physician / </a:t>
            </a:r>
            <a:r>
              <a:rPr lang="en-GB" sz="1900" b="1" dirty="0" smtClean="0"/>
              <a:t>Epidemiologist</a:t>
            </a:r>
          </a:p>
          <a:p>
            <a:endParaRPr lang="en-NG" sz="1900" b="1" dirty="0"/>
          </a:p>
        </p:txBody>
      </p:sp>
    </p:spTree>
    <p:extLst>
      <p:ext uri="{BB962C8B-B14F-4D97-AF65-F5344CB8AC3E}">
        <p14:creationId xmlns:p14="http://schemas.microsoft.com/office/powerpoint/2010/main" val="3086137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63ECF-3647-9892-C2C9-522267827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Introduction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2124A-D34D-734D-5BE6-2C161E690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512564"/>
          </a:xfrm>
        </p:spPr>
        <p:txBody>
          <a:bodyPr>
            <a:normAutofit/>
          </a:bodyPr>
          <a:lstStyle/>
          <a:p>
            <a:pPr algn="just"/>
            <a:r>
              <a:rPr lang="en-GB" dirty="0"/>
              <a:t>The process by which professionals across industries use their skill sets and determination to achieve new career goals and more challenging job opportunities</a:t>
            </a:r>
          </a:p>
          <a:p>
            <a:pPr algn="just"/>
            <a:r>
              <a:rPr lang="en-US" b="0" i="0" dirty="0">
                <a:solidFill>
                  <a:srgbClr val="333333"/>
                </a:solidFill>
                <a:effectLst/>
              </a:rPr>
              <a:t>Medical consultants are clinicians looking to work more with the business end of the field or career consultants specializing in medicine.</a:t>
            </a:r>
            <a:endParaRPr lang="en-NG" dirty="0"/>
          </a:p>
          <a:p>
            <a:pPr algn="just"/>
            <a:r>
              <a:rPr lang="en-US" b="0" i="0" dirty="0">
                <a:solidFill>
                  <a:srgbClr val="333333"/>
                </a:solidFill>
                <a:effectLst/>
              </a:rPr>
              <a:t>They use their knowledge to help their employer transition to more efficient systems, cut waste, and in general, offer guidelines to improve the business.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3786318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398E4-109F-47BF-8EC1-1C4B7B34C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0660"/>
            <a:ext cx="9601196" cy="1298713"/>
          </a:xfrm>
        </p:spPr>
        <p:txBody>
          <a:bodyPr/>
          <a:lstStyle/>
          <a:p>
            <a:r>
              <a:rPr lang="en-US" dirty="0"/>
              <a:t>Types of Career Paths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BB501-8654-4984-B920-D4FC26910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58338"/>
          </a:xfrm>
        </p:spPr>
        <p:txBody>
          <a:bodyPr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There are four types of career paths for medical consultants, viz:—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200"/>
              <a:buFont typeface="+mj-lt"/>
              <a:buAutoNum type="arabicPeriod"/>
            </a:pPr>
            <a:endParaRPr lang="en-US" dirty="0">
              <a:solidFill>
                <a:srgbClr val="202124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Knowledge-based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Skill-based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Entrepreneur-based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1200"/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Freelance. 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202124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Every kind of career path caters to a specific set of qualifications that help you perform your job.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954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9E70C9-69B6-420A-895D-4CC76DD32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02974"/>
            <a:ext cx="10286998" cy="1066801"/>
          </a:xfrm>
        </p:spPr>
        <p:txBody>
          <a:bodyPr>
            <a:normAutofit fontScale="90000"/>
          </a:bodyPr>
          <a:lstStyle/>
          <a:p>
            <a:r>
              <a:rPr lang="en-US" dirty="0"/>
              <a:t>There are basically 5 health care career pathways for medics:</a:t>
            </a:r>
          </a:p>
        </p:txBody>
      </p:sp>
      <p:pic>
        <p:nvPicPr>
          <p:cNvPr id="1026" name="Picture 2" descr="health-science-career-pathways">
            <a:extLst>
              <a:ext uri="{FF2B5EF4-FFF2-40B4-BE49-F238E27FC236}">
                <a16:creationId xmlns:a16="http://schemas.microsoft.com/office/drawing/2014/main" id="{76801FFF-3258-4CB6-A88E-9CF11D44FC2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95" y="1669775"/>
            <a:ext cx="9703903" cy="4585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33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82A66-DDB1-268A-B395-9BD05226C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Pathway to Career Advancement 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72AC7-8110-D441-B1EC-75D3BF1F0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Define your career goal</a:t>
            </a:r>
          </a:p>
          <a:p>
            <a:r>
              <a:rPr lang="en-GB" dirty="0"/>
              <a:t>Understand your options</a:t>
            </a:r>
          </a:p>
          <a:p>
            <a:r>
              <a:rPr lang="en-GB" dirty="0"/>
              <a:t>Examine the bigger picture</a:t>
            </a:r>
          </a:p>
          <a:p>
            <a:r>
              <a:rPr lang="en-GB" dirty="0"/>
              <a:t>Level up your learning</a:t>
            </a:r>
          </a:p>
          <a:p>
            <a:r>
              <a:rPr lang="en-GB" dirty="0"/>
              <a:t>Reveal your character and confidence everyday</a:t>
            </a:r>
          </a:p>
          <a:p>
            <a:r>
              <a:rPr lang="en-GB" dirty="0"/>
              <a:t>Explore mentorship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969276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74AC-2B30-4826-CB0E-E6AA4E6DE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Pathway to Career Advancement (contd.)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B89D56-2FEE-F323-6076-B3F8D5FF02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Seek for new/more responsibilities</a:t>
            </a:r>
          </a:p>
          <a:p>
            <a:r>
              <a:rPr lang="en-GB" dirty="0"/>
              <a:t>Learn the power of sponsorship</a:t>
            </a:r>
          </a:p>
          <a:p>
            <a:r>
              <a:rPr lang="en-GB" dirty="0"/>
              <a:t>Be aware of opportunities within your system</a:t>
            </a:r>
          </a:p>
          <a:p>
            <a:r>
              <a:rPr lang="en-GB" dirty="0"/>
              <a:t>Strengthen your networking skills</a:t>
            </a:r>
          </a:p>
          <a:p>
            <a:r>
              <a:rPr lang="en-GB" dirty="0"/>
              <a:t>Stay relevant</a:t>
            </a:r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3543399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848F5-8B57-3863-5098-3EC75984D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357810"/>
            <a:ext cx="9601196" cy="1404729"/>
          </a:xfrm>
        </p:spPr>
        <p:txBody>
          <a:bodyPr/>
          <a:lstStyle/>
          <a:p>
            <a:r>
              <a:rPr lang="en-GB" dirty="0"/>
              <a:t>Opportunities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620E77-5B86-0125-4DB4-BDEA879AD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577009"/>
            <a:ext cx="9601196" cy="4585252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Civil service</a:t>
            </a:r>
          </a:p>
          <a:p>
            <a:r>
              <a:rPr lang="en-GB" dirty="0"/>
              <a:t>Clinical academics</a:t>
            </a:r>
          </a:p>
          <a:p>
            <a:r>
              <a:rPr lang="en-GB" dirty="0"/>
              <a:t>Defence Medical Service</a:t>
            </a:r>
          </a:p>
          <a:p>
            <a:r>
              <a:rPr lang="en-GB" dirty="0" err="1"/>
              <a:t>Doctorpreneur</a:t>
            </a:r>
            <a:r>
              <a:rPr lang="en-GB" dirty="0"/>
              <a:t> – Stocks, Forex, Real Estate, Construction/Manufacturing </a:t>
            </a:r>
            <a:r>
              <a:rPr lang="en-GB" dirty="0" err="1"/>
              <a:t>Inductry</a:t>
            </a:r>
            <a:endParaRPr lang="en-GB" dirty="0"/>
          </a:p>
          <a:p>
            <a:r>
              <a:rPr lang="en-GB" dirty="0"/>
              <a:t>Expedition medicine</a:t>
            </a:r>
          </a:p>
          <a:p>
            <a:r>
              <a:rPr lang="en-GB" dirty="0"/>
              <a:t>Health policy</a:t>
            </a:r>
          </a:p>
          <a:p>
            <a:r>
              <a:rPr lang="en-GB" dirty="0"/>
              <a:t>Health Economics</a:t>
            </a:r>
          </a:p>
          <a:p>
            <a:r>
              <a:rPr lang="en-GB" dirty="0"/>
              <a:t>Medical journalism</a:t>
            </a:r>
          </a:p>
          <a:p>
            <a:r>
              <a:rPr lang="en-GB" dirty="0"/>
              <a:t>Occupational medicine</a:t>
            </a:r>
          </a:p>
          <a:p>
            <a:r>
              <a:rPr lang="en-GB" dirty="0"/>
              <a:t>Pharmaceuticals</a:t>
            </a:r>
          </a:p>
          <a:p>
            <a:endParaRPr lang="en-GB" dirty="0"/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481845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273D2-5E4A-EA78-66ED-A51C2F1CC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556592"/>
            <a:ext cx="9601196" cy="874643"/>
          </a:xfrm>
        </p:spPr>
        <p:txBody>
          <a:bodyPr/>
          <a:lstStyle/>
          <a:p>
            <a:r>
              <a:rPr lang="en-GB" dirty="0"/>
              <a:t>Opportunities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51654-BDC2-00EE-9959-E2BDCC653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431234"/>
            <a:ext cx="9601196" cy="4870173"/>
          </a:xfrm>
        </p:spPr>
        <p:txBody>
          <a:bodyPr>
            <a:normAutofit lnSpcReduction="10000"/>
          </a:bodyPr>
          <a:lstStyle/>
          <a:p>
            <a:r>
              <a:rPr lang="en-GB" dirty="0"/>
              <a:t>Medical Research</a:t>
            </a:r>
          </a:p>
          <a:p>
            <a:r>
              <a:rPr lang="en-GB" dirty="0"/>
              <a:t>Travel Medicine</a:t>
            </a:r>
          </a:p>
          <a:p>
            <a:r>
              <a:rPr lang="en-GB" dirty="0"/>
              <a:t>Sports Medicine</a:t>
            </a:r>
          </a:p>
          <a:p>
            <a:r>
              <a:rPr lang="en-GB" dirty="0"/>
              <a:t>Telemedicine</a:t>
            </a:r>
          </a:p>
          <a:p>
            <a:r>
              <a:rPr lang="en-GB" dirty="0"/>
              <a:t>Consultancy services for government /non-governmental agencies, bilateral and multilateral organizations etc.</a:t>
            </a:r>
          </a:p>
          <a:p>
            <a:r>
              <a:rPr lang="en-GB" dirty="0"/>
              <a:t>Medical Jurisprudence service</a:t>
            </a:r>
          </a:p>
          <a:p>
            <a:r>
              <a:rPr lang="en-GB" dirty="0"/>
              <a:t>Information and Communication Technology (ICT)</a:t>
            </a:r>
          </a:p>
          <a:p>
            <a:r>
              <a:rPr lang="en-GB" dirty="0"/>
              <a:t>Group /Specialist medical services,</a:t>
            </a:r>
          </a:p>
          <a:p>
            <a:r>
              <a:rPr lang="en-GB" dirty="0"/>
              <a:t>Retainership medical services</a:t>
            </a:r>
          </a:p>
          <a:p>
            <a:endParaRPr lang="en-GB" dirty="0"/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56551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86169-130D-40CC-9FDB-C4FA34BB4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22244"/>
            <a:ext cx="9601196" cy="1053548"/>
          </a:xfrm>
        </p:spPr>
        <p:txBody>
          <a:bodyPr/>
          <a:lstStyle/>
          <a:p>
            <a:r>
              <a:rPr lang="en-US" dirty="0"/>
              <a:t>Ten (10) Websites for Career Development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D71A4-9C00-43B5-A9A8-BC6BB7875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1635" y="1643270"/>
            <a:ext cx="10074962" cy="449248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Linkedin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2. Indeed</a:t>
            </a:r>
          </a:p>
          <a:p>
            <a:pPr marL="0" indent="0">
              <a:buNone/>
            </a:pPr>
            <a:r>
              <a:rPr lang="en-US" dirty="0"/>
              <a:t>3. Naukri</a:t>
            </a:r>
          </a:p>
          <a:p>
            <a:pPr marL="0" indent="0">
              <a:buNone/>
            </a:pPr>
            <a:r>
              <a:rPr lang="en-US" dirty="0"/>
              <a:t>4. Monster</a:t>
            </a:r>
          </a:p>
          <a:p>
            <a:pPr marL="0" indent="0">
              <a:buNone/>
            </a:pPr>
            <a:r>
              <a:rPr lang="en-US" dirty="0"/>
              <a:t>5. Job Bait</a:t>
            </a:r>
          </a:p>
          <a:p>
            <a:pPr marL="0" indent="0">
              <a:buNone/>
            </a:pPr>
            <a:r>
              <a:rPr lang="en-US" dirty="0"/>
              <a:t>6. Career cloud</a:t>
            </a:r>
          </a:p>
          <a:p>
            <a:pPr marL="0" indent="0">
              <a:buNone/>
            </a:pPr>
            <a:r>
              <a:rPr lang="en-US" dirty="0"/>
              <a:t>7. Dice</a:t>
            </a:r>
          </a:p>
          <a:p>
            <a:pPr marL="0" indent="0">
              <a:buNone/>
            </a:pPr>
            <a:r>
              <a:rPr lang="en-US" dirty="0"/>
              <a:t>8. Career Builder</a:t>
            </a:r>
          </a:p>
          <a:p>
            <a:pPr marL="0" indent="0">
              <a:buNone/>
            </a:pPr>
            <a:r>
              <a:rPr lang="en-US" dirty="0"/>
              <a:t>9. Jibber jobber</a:t>
            </a:r>
          </a:p>
          <a:p>
            <a:pPr marL="0" indent="0">
              <a:buNone/>
            </a:pPr>
            <a:r>
              <a:rPr lang="en-US" dirty="0"/>
              <a:t>10. Glassdoor</a:t>
            </a:r>
          </a:p>
        </p:txBody>
      </p:sp>
    </p:spTree>
    <p:extLst>
      <p:ext uri="{BB962C8B-B14F-4D97-AF65-F5344CB8AC3E}">
        <p14:creationId xmlns:p14="http://schemas.microsoft.com/office/powerpoint/2010/main" val="3793268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68B12-60F8-4641-98E4-DAE44558C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28870"/>
            <a:ext cx="9601196" cy="954157"/>
          </a:xfrm>
        </p:spPr>
        <p:txBody>
          <a:bodyPr>
            <a:normAutofit/>
          </a:bodyPr>
          <a:lstStyle/>
          <a:p>
            <a:r>
              <a:rPr lang="en-US" dirty="0"/>
              <a:t>Ten (10) Top Skills in High Demand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0DD38-D685-439A-BA89-F9D6CF4FB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0417" y="1683027"/>
            <a:ext cx="9876180" cy="45985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1. Machine Learning</a:t>
            </a:r>
          </a:p>
          <a:p>
            <a:pPr marL="0" indent="0">
              <a:buNone/>
            </a:pPr>
            <a:r>
              <a:rPr lang="en-US" dirty="0"/>
              <a:t>2. Mobile Development</a:t>
            </a:r>
          </a:p>
          <a:p>
            <a:pPr marL="0" indent="0">
              <a:buNone/>
            </a:pPr>
            <a:r>
              <a:rPr lang="en-US" dirty="0"/>
              <a:t>3. SEO/SEM Marketing</a:t>
            </a:r>
          </a:p>
          <a:p>
            <a:pPr marL="0" indent="0">
              <a:buNone/>
            </a:pPr>
            <a:r>
              <a:rPr lang="en-US" dirty="0"/>
              <a:t>4. Data Visualization</a:t>
            </a:r>
          </a:p>
          <a:p>
            <a:pPr marL="0" indent="0">
              <a:buNone/>
            </a:pPr>
            <a:r>
              <a:rPr lang="en-US" dirty="0"/>
              <a:t>5. Data Engineering</a:t>
            </a:r>
          </a:p>
          <a:p>
            <a:pPr marL="0" indent="0">
              <a:buNone/>
            </a:pPr>
            <a:r>
              <a:rPr lang="en-US" dirty="0"/>
              <a:t>6. UI/UX Design</a:t>
            </a:r>
          </a:p>
          <a:p>
            <a:pPr marL="0" indent="0">
              <a:buNone/>
            </a:pPr>
            <a:r>
              <a:rPr lang="en-US" dirty="0"/>
              <a:t>7. Cyber-security</a:t>
            </a:r>
          </a:p>
          <a:p>
            <a:pPr marL="0" indent="0">
              <a:buNone/>
            </a:pPr>
            <a:r>
              <a:rPr lang="en-US" dirty="0"/>
              <a:t>8. Cloud Computing/AWS</a:t>
            </a:r>
          </a:p>
          <a:p>
            <a:pPr marL="0" indent="0">
              <a:buNone/>
            </a:pPr>
            <a:r>
              <a:rPr lang="en-US" dirty="0"/>
              <a:t>9. Blockchain</a:t>
            </a:r>
          </a:p>
          <a:p>
            <a:pPr marL="0" indent="0">
              <a:buNone/>
            </a:pPr>
            <a:r>
              <a:rPr lang="en-US" dirty="0"/>
              <a:t>10. IOT</a:t>
            </a:r>
          </a:p>
        </p:txBody>
      </p:sp>
    </p:spTree>
    <p:extLst>
      <p:ext uri="{BB962C8B-B14F-4D97-AF65-F5344CB8AC3E}">
        <p14:creationId xmlns:p14="http://schemas.microsoft.com/office/powerpoint/2010/main" val="34684145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E07EF-0EE7-470D-9272-F42631017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15617"/>
            <a:ext cx="9601196" cy="1086680"/>
          </a:xfrm>
        </p:spPr>
        <p:txBody>
          <a:bodyPr>
            <a:normAutofit fontScale="90000"/>
          </a:bodyPr>
          <a:lstStyle/>
          <a:p>
            <a:r>
              <a:rPr lang="en-US" dirty="0"/>
              <a:t>Eleven (11)  Sites for Free Online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59AB8-C6EB-486B-89E6-72F749C0DD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1669773"/>
            <a:ext cx="9601196" cy="447260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1. Coursera</a:t>
            </a:r>
          </a:p>
          <a:p>
            <a:pPr marL="0" indent="0">
              <a:buNone/>
            </a:pPr>
            <a:r>
              <a:rPr lang="en-US" dirty="0"/>
              <a:t>2. edX</a:t>
            </a:r>
          </a:p>
          <a:p>
            <a:pPr marL="0" indent="0">
              <a:buNone/>
            </a:pPr>
            <a:r>
              <a:rPr lang="en-US" dirty="0"/>
              <a:t>3. Khan Academy</a:t>
            </a:r>
          </a:p>
          <a:p>
            <a:pPr marL="0" indent="0">
              <a:buNone/>
            </a:pPr>
            <a:r>
              <a:rPr lang="en-US" dirty="0"/>
              <a:t>4. Udemy</a:t>
            </a:r>
          </a:p>
          <a:p>
            <a:pPr marL="0" indent="0">
              <a:buNone/>
            </a:pPr>
            <a:r>
              <a:rPr lang="en-US" dirty="0"/>
              <a:t>5. </a:t>
            </a:r>
            <a:r>
              <a:rPr lang="en-US" dirty="0" err="1"/>
              <a:t>iTunesU</a:t>
            </a:r>
            <a:r>
              <a:rPr lang="en-US" dirty="0"/>
              <a:t> Free Courses</a:t>
            </a:r>
          </a:p>
          <a:p>
            <a:pPr marL="0" indent="0">
              <a:buNone/>
            </a:pPr>
            <a:r>
              <a:rPr lang="en-US" dirty="0"/>
              <a:t>6. MIT </a:t>
            </a:r>
            <a:r>
              <a:rPr lang="en-US" dirty="0" err="1"/>
              <a:t>OpenCourseWare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7. Stanford Online</a:t>
            </a:r>
          </a:p>
          <a:p>
            <a:pPr marL="0" indent="0">
              <a:buNone/>
            </a:pPr>
            <a:r>
              <a:rPr lang="en-US" dirty="0"/>
              <a:t>8. </a:t>
            </a:r>
            <a:r>
              <a:rPr lang="en-US" dirty="0" err="1"/>
              <a:t>Codecademy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9. </a:t>
            </a:r>
            <a:r>
              <a:rPr lang="en-US" dirty="0" err="1"/>
              <a:t>ict</a:t>
            </a:r>
            <a:r>
              <a:rPr lang="en-US" dirty="0"/>
              <a:t> </a:t>
            </a:r>
            <a:r>
              <a:rPr lang="en-US" dirty="0" err="1"/>
              <a:t>iitr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10 </a:t>
            </a:r>
            <a:r>
              <a:rPr lang="en-US" dirty="0" err="1"/>
              <a:t>ict</a:t>
            </a:r>
            <a:r>
              <a:rPr lang="en-US" dirty="0"/>
              <a:t> </a:t>
            </a:r>
            <a:r>
              <a:rPr lang="en-US" dirty="0" err="1"/>
              <a:t>iitk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11 NPTEL</a:t>
            </a:r>
          </a:p>
        </p:txBody>
      </p:sp>
    </p:spTree>
    <p:extLst>
      <p:ext uri="{BB962C8B-B14F-4D97-AF65-F5344CB8AC3E}">
        <p14:creationId xmlns:p14="http://schemas.microsoft.com/office/powerpoint/2010/main" val="2751657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63A17-E481-AD67-04A3-143E3F0F0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A612E-C1FA-AC05-AE04-26A518B649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b="0" i="0" dirty="0">
                <a:solidFill>
                  <a:srgbClr val="4D5156"/>
                </a:solidFill>
                <a:effectLst/>
                <a:latin typeface="+mj-lt"/>
              </a:rPr>
              <a:t>There are many </a:t>
            </a:r>
            <a:r>
              <a:rPr lang="en-US" i="0" dirty="0">
                <a:solidFill>
                  <a:srgbClr val="5F6368"/>
                </a:solidFill>
                <a:effectLst/>
                <a:latin typeface="+mj-lt"/>
              </a:rPr>
              <a:t>career paths</a:t>
            </a:r>
            <a:r>
              <a:rPr lang="en-US" i="0" dirty="0">
                <a:solidFill>
                  <a:srgbClr val="4D5156"/>
                </a:solidFill>
                <a:effectLst/>
                <a:latin typeface="+mj-lt"/>
              </a:rPr>
              <a:t> a medical consultant can pursue in the field of health care and beyond, and most have plenty of </a:t>
            </a:r>
            <a:r>
              <a:rPr lang="en-US" i="0" dirty="0">
                <a:solidFill>
                  <a:srgbClr val="5F6368"/>
                </a:solidFill>
                <a:effectLst/>
                <a:latin typeface="+mj-lt"/>
              </a:rPr>
              <a:t>opportunities</a:t>
            </a:r>
            <a:r>
              <a:rPr lang="en-US" i="0" dirty="0">
                <a:solidFill>
                  <a:srgbClr val="4D5156"/>
                </a:solidFill>
                <a:effectLst/>
                <a:latin typeface="+mj-lt"/>
              </a:rPr>
              <a:t> </a:t>
            </a:r>
            <a:r>
              <a:rPr lang="en-US" b="0" i="0" dirty="0">
                <a:solidFill>
                  <a:srgbClr val="4D5156"/>
                </a:solidFill>
                <a:effectLst/>
                <a:latin typeface="+mj-lt"/>
              </a:rPr>
              <a:t>for promotions and managerial roles </a:t>
            </a:r>
          </a:p>
          <a:p>
            <a:pPr algn="just"/>
            <a:r>
              <a:rPr lang="en-US" dirty="0">
                <a:latin typeface="+mj-lt"/>
              </a:rPr>
              <a:t>The career paths of a medical consultant are especially detailed with salary changes</a:t>
            </a:r>
          </a:p>
          <a:p>
            <a:pPr algn="just"/>
            <a:r>
              <a:rPr lang="en-US" dirty="0">
                <a:latin typeface="+mj-lt"/>
              </a:rPr>
              <a:t>Medical consultants are encouraged to seek and explore every opportunity to advance and enhance their career development</a:t>
            </a:r>
          </a:p>
          <a:p>
            <a:pPr algn="just"/>
            <a:r>
              <a:rPr lang="en-US" dirty="0">
                <a:latin typeface="+mj-lt"/>
              </a:rPr>
              <a:t>With current realities in Nigeria, maintaining other lines of income from alternative career paths (in addition to the health care pathway) is a wise decision that is highly desirable.</a:t>
            </a:r>
            <a:endParaRPr lang="en-NG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93695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E757-4754-31D0-A4FE-7776D5CE3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B2B51-ACF3-F769-8CAB-42DDCEE14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107096"/>
            <a:ext cx="9601196" cy="376877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9600" b="1" dirty="0"/>
              <a:t>Thank you for </a:t>
            </a:r>
          </a:p>
          <a:p>
            <a:pPr marL="0" indent="0" algn="ctr">
              <a:buNone/>
            </a:pPr>
            <a:r>
              <a:rPr lang="en-US" sz="9600" b="1" dirty="0"/>
              <a:t>your attention</a:t>
            </a:r>
            <a:endParaRPr lang="en-NG" sz="9600" b="1" dirty="0"/>
          </a:p>
        </p:txBody>
      </p:sp>
    </p:spTree>
    <p:extLst>
      <p:ext uri="{BB962C8B-B14F-4D97-AF65-F5344CB8AC3E}">
        <p14:creationId xmlns:p14="http://schemas.microsoft.com/office/powerpoint/2010/main" val="20457010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1643</TotalTime>
  <Words>464</Words>
  <Application>Microsoft Office PowerPoint</Application>
  <PresentationFormat>Widescreen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Garamond</vt:lpstr>
      <vt:lpstr>Times New Roman</vt:lpstr>
      <vt:lpstr>Wingdings</vt:lpstr>
      <vt:lpstr>Organic</vt:lpstr>
      <vt:lpstr>PATHWAYS FOR CAREER ADVANCEMENTS AND OPPORTUNITIES FOR MEDICAL CONSULTANTS </vt:lpstr>
      <vt:lpstr> Introduction</vt:lpstr>
      <vt:lpstr>Types of Career Paths</vt:lpstr>
      <vt:lpstr>There are basically 5 health care career pathways for medics:</vt:lpstr>
      <vt:lpstr>Pathway to Career Advancement </vt:lpstr>
      <vt:lpstr>Pathway to Career Advancement (contd.)</vt:lpstr>
      <vt:lpstr>Opportunities</vt:lpstr>
      <vt:lpstr>Opportunities</vt:lpstr>
      <vt:lpstr>Ten (10) Websites for Career Development</vt:lpstr>
      <vt:lpstr>Ten (10) Top Skills in High Demand</vt:lpstr>
      <vt:lpstr>Eleven (11)  Sites for Free Online Education</vt:lpstr>
      <vt:lpstr>Conclusion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lenovo</cp:lastModifiedBy>
  <cp:revision>30</cp:revision>
  <dcterms:created xsi:type="dcterms:W3CDTF">2022-12-17T04:39:11Z</dcterms:created>
  <dcterms:modified xsi:type="dcterms:W3CDTF">2026-04-30T03:34:34Z</dcterms:modified>
</cp:coreProperties>
</file>